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14" r:id="rId2"/>
    <p:sldId id="322" r:id="rId3"/>
    <p:sldId id="319" r:id="rId4"/>
    <p:sldId id="292" r:id="rId5"/>
    <p:sldId id="293" r:id="rId6"/>
    <p:sldId id="294" r:id="rId7"/>
    <p:sldId id="286" r:id="rId8"/>
    <p:sldId id="282" r:id="rId9"/>
    <p:sldId id="300" r:id="rId10"/>
    <p:sldId id="288" r:id="rId11"/>
    <p:sldId id="285" r:id="rId12"/>
    <p:sldId id="280" r:id="rId13"/>
    <p:sldId id="296" r:id="rId14"/>
    <p:sldId id="308" r:id="rId15"/>
    <p:sldId id="256" r:id="rId16"/>
    <p:sldId id="297" r:id="rId17"/>
    <p:sldId id="259" r:id="rId18"/>
    <p:sldId id="260" r:id="rId19"/>
    <p:sldId id="262" r:id="rId20"/>
    <p:sldId id="263" r:id="rId21"/>
    <p:sldId id="266" r:id="rId22"/>
    <p:sldId id="311" r:id="rId23"/>
    <p:sldId id="267" r:id="rId24"/>
    <p:sldId id="299" r:id="rId25"/>
    <p:sldId id="309" r:id="rId26"/>
    <p:sldId id="268" r:id="rId27"/>
    <p:sldId id="312" r:id="rId28"/>
    <p:sldId id="305" r:id="rId29"/>
    <p:sldId id="301" r:id="rId30"/>
    <p:sldId id="310" r:id="rId31"/>
    <p:sldId id="303" r:id="rId32"/>
    <p:sldId id="306" r:id="rId33"/>
    <p:sldId id="304" r:id="rId34"/>
    <p:sldId id="302" r:id="rId35"/>
    <p:sldId id="271" r:id="rId36"/>
    <p:sldId id="269" r:id="rId37"/>
    <p:sldId id="270" r:id="rId38"/>
    <p:sldId id="275" r:id="rId39"/>
    <p:sldId id="276" r:id="rId40"/>
    <p:sldId id="278" r:id="rId41"/>
    <p:sldId id="317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35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40BC2-434D-4622-A12B-D0213BCFBA4A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515F6-E78E-41C8-AA76-C0F3A4F0D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575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D480-6AD3-4236-BEFA-CEBA0D1F0301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199-FDB9-470C-AE4D-498949038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79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D480-6AD3-4236-BEFA-CEBA0D1F0301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199-FDB9-470C-AE4D-498949038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14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D480-6AD3-4236-BEFA-CEBA0D1F0301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199-FDB9-470C-AE4D-498949038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336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D480-6AD3-4236-BEFA-CEBA0D1F0301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199-FDB9-470C-AE4D-498949038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66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D480-6AD3-4236-BEFA-CEBA0D1F0301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199-FDB9-470C-AE4D-498949038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4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D480-6AD3-4236-BEFA-CEBA0D1F0301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199-FDB9-470C-AE4D-498949038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12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D480-6AD3-4236-BEFA-CEBA0D1F0301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199-FDB9-470C-AE4D-498949038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248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D480-6AD3-4236-BEFA-CEBA0D1F0301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199-FDB9-470C-AE4D-498949038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53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D480-6AD3-4236-BEFA-CEBA0D1F0301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199-FDB9-470C-AE4D-498949038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37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D480-6AD3-4236-BEFA-CEBA0D1F0301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199-FDB9-470C-AE4D-498949038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98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D480-6AD3-4236-BEFA-CEBA0D1F0301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199-FDB9-470C-AE4D-498949038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27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2D480-6AD3-4236-BEFA-CEBA0D1F0301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E1199-FDB9-470C-AE4D-498949038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49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8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c.com/2021/03/22/twitter-ceo-jack-dorseys-first-tweet-nft-sells-for-2point9-million.html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g.romanov@clvr.com.ua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y be an image of 1 person and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6933"/>
            <a:ext cx="6876256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266" y="0"/>
            <a:ext cx="395536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86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712"/>
            <a:ext cx="7992888" cy="620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045116" y="0"/>
            <a:ext cx="98884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27" y="0"/>
            <a:ext cx="1349073" cy="4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00" y="0"/>
            <a:ext cx="464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ФИНАНСЫ</a:t>
            </a: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val="26610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5575" y="692696"/>
            <a:ext cx="39232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не </a:t>
            </a:r>
            <a:r>
              <a:rPr lang="ru-RU" dirty="0"/>
              <a:t>запомнит вирус или связанные с </a:t>
            </a:r>
            <a:r>
              <a:rPr lang="ru-RU" dirty="0" smtClean="0"/>
              <a:t>ним ограничения; 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будет </a:t>
            </a:r>
            <a:r>
              <a:rPr lang="ru-RU" dirty="0"/>
              <a:t>знать </a:t>
            </a:r>
            <a:r>
              <a:rPr lang="ru-RU" dirty="0" smtClean="0"/>
              <a:t>что деньги можно получить от государства </a:t>
            </a:r>
            <a:r>
              <a:rPr lang="ru-RU" dirty="0" err="1" smtClean="0"/>
              <a:t>беспрлатно</a:t>
            </a:r>
            <a:r>
              <a:rPr lang="ru-RU" dirty="0" smtClean="0"/>
              <a:t>, </a:t>
            </a:r>
            <a:r>
              <a:rPr lang="ru-RU" sz="1400" dirty="0"/>
              <a:t>потенциально открывающих путь для всеобщего базового дохода и доступа к </a:t>
            </a:r>
            <a:r>
              <a:rPr lang="ru-RU" sz="1400" dirty="0" smtClean="0"/>
              <a:t>здравоохранению;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uk-UA" dirty="0" err="1" smtClean="0"/>
              <a:t>будет</a:t>
            </a:r>
            <a:r>
              <a:rPr lang="uk-UA" dirty="0" smtClean="0"/>
              <a:t> </a:t>
            </a:r>
            <a:r>
              <a:rPr lang="ru-RU" dirty="0" smtClean="0"/>
              <a:t>чувствовать влияние </a:t>
            </a:r>
            <a:r>
              <a:rPr lang="ru-RU" b="1" dirty="0" err="1"/>
              <a:t>Covid</a:t>
            </a:r>
            <a:r>
              <a:rPr lang="ru-RU" dirty="0"/>
              <a:t> еще долго после окончания пандемии с точки зрения того, как они доверяют и демонстрируют близость - их учат </a:t>
            </a:r>
            <a:r>
              <a:rPr lang="ru-RU" b="1" dirty="0"/>
              <a:t>не обниматься</a:t>
            </a:r>
            <a:r>
              <a:rPr lang="ru-RU" dirty="0"/>
              <a:t>, </a:t>
            </a:r>
            <a:r>
              <a:rPr lang="ru-RU" b="1" dirty="0"/>
              <a:t>не пожимать руки </a:t>
            </a:r>
            <a:r>
              <a:rPr lang="ru-RU" dirty="0"/>
              <a:t>и даже </a:t>
            </a:r>
            <a:r>
              <a:rPr lang="ru-RU" b="1" dirty="0"/>
              <a:t>не играть в </a:t>
            </a:r>
            <a:r>
              <a:rPr lang="ru-RU" b="1" dirty="0" smtClean="0"/>
              <a:t>группах</a:t>
            </a:r>
            <a:r>
              <a:rPr lang="ru-RU" dirty="0"/>
              <a:t>.</a:t>
            </a: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Виртуальная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посещаемость </a:t>
            </a:r>
            <a:r>
              <a:rPr lang="ru-RU" sz="1200" dirty="0"/>
              <a:t>будет такой же приемлемой, как и личное присутствие на всех мероприятиях, от классных комнат до шоу талантов и даже семейных</a:t>
            </a:r>
          </a:p>
          <a:p>
            <a:r>
              <a:rPr lang="ru-RU" sz="1200" dirty="0"/>
              <a:t>встреч.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47" y="7937"/>
            <a:ext cx="2763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/>
              <a:t>КТО СЛЕДУЮЩИЙ</a:t>
            </a:r>
            <a:r>
              <a:rPr lang="en-US" sz="2400" b="1" u="sng" dirty="0" smtClean="0"/>
              <a:t>?</a:t>
            </a:r>
            <a:endParaRPr lang="ru-RU" sz="2400" b="1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1108194"/>
            <a:ext cx="45931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/>
              <a:t>Поколение </a:t>
            </a:r>
            <a:r>
              <a:rPr lang="ru-RU" sz="4800" b="1" dirty="0" smtClean="0"/>
              <a:t>C</a:t>
            </a:r>
            <a:r>
              <a:rPr lang="ru-RU" sz="3200" b="1" dirty="0" smtClean="0"/>
              <a:t>(</a:t>
            </a:r>
            <a:r>
              <a:rPr lang="en-US" sz="3200" b="1" dirty="0" err="1" smtClean="0"/>
              <a:t>ovid</a:t>
            </a:r>
            <a:r>
              <a:rPr lang="en-US" sz="3200" b="1" dirty="0" smtClean="0"/>
              <a:t>)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67274" y="1939191"/>
            <a:ext cx="3816424" cy="375487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Поколение C не сможет жить без технологий во всех аспектах своей жизни</a:t>
            </a:r>
            <a:r>
              <a:rPr lang="ru-RU" sz="1400" i="1" dirty="0" smtClean="0">
                <a:solidFill>
                  <a:schemeClr val="bg1"/>
                </a:solidFill>
              </a:rPr>
              <a:t>:</a:t>
            </a:r>
          </a:p>
          <a:p>
            <a:endParaRPr lang="ru-RU" sz="1400" i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i="1" dirty="0" smtClean="0">
                <a:solidFill>
                  <a:schemeClr val="bg1"/>
                </a:solidFill>
              </a:rPr>
              <a:t>виртуальные </a:t>
            </a:r>
            <a:r>
              <a:rPr lang="ru-RU" sz="1400" i="1" dirty="0">
                <a:solidFill>
                  <a:schemeClr val="bg1"/>
                </a:solidFill>
              </a:rPr>
              <a:t>онлайн-преподаватели обеспечат индивидуальное обучение; </a:t>
            </a:r>
            <a:endParaRPr lang="ru-RU" sz="1400" i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400" i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i="1" dirty="0" smtClean="0">
                <a:solidFill>
                  <a:schemeClr val="bg1"/>
                </a:solidFill>
              </a:rPr>
              <a:t>службы </a:t>
            </a:r>
            <a:r>
              <a:rPr lang="ru-RU" sz="1400" i="1" dirty="0">
                <a:solidFill>
                  <a:schemeClr val="bg1"/>
                </a:solidFill>
              </a:rPr>
              <a:t>доставки еды будут анализировать ДНК человека и ежемесячные данные о физической форме, чтобы каждую неделю отправлять им персонализированные потребности в еде; </a:t>
            </a:r>
            <a:endParaRPr lang="ru-RU" sz="1400" i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400" i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i="1" dirty="0" smtClean="0">
                <a:solidFill>
                  <a:schemeClr val="bg1"/>
                </a:solidFill>
              </a:rPr>
              <a:t>их </a:t>
            </a:r>
            <a:r>
              <a:rPr lang="ru-RU" sz="1400" i="1" dirty="0" err="1">
                <a:solidFill>
                  <a:schemeClr val="bg1"/>
                </a:solidFill>
              </a:rPr>
              <a:t>аватары</a:t>
            </a:r>
            <a:r>
              <a:rPr lang="ru-RU" sz="1400" i="1" dirty="0">
                <a:solidFill>
                  <a:schemeClr val="bg1"/>
                </a:solidFill>
              </a:rPr>
              <a:t> будут виртуально протестовать в онлайн-мире </a:t>
            </a:r>
            <a:r>
              <a:rPr lang="ru-RU" sz="1400" i="1" dirty="0" err="1">
                <a:solidFill>
                  <a:schemeClr val="bg1"/>
                </a:solidFill>
              </a:rPr>
              <a:t>Total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Reality</a:t>
            </a:r>
            <a:r>
              <a:rPr lang="ru-RU" sz="1400" i="1" dirty="0">
                <a:solidFill>
                  <a:schemeClr val="bg1"/>
                </a:solidFill>
              </a:rPr>
              <a:t> со своими друзьями в связи с последним </a:t>
            </a:r>
            <a:r>
              <a:rPr lang="ru-RU" sz="1400" i="1" dirty="0" smtClean="0">
                <a:solidFill>
                  <a:schemeClr val="bg1"/>
                </a:solidFill>
              </a:rPr>
              <a:t>общественно-политическими событиями!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45116" y="0"/>
            <a:ext cx="98884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27" y="0"/>
            <a:ext cx="1349073" cy="4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0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908720"/>
            <a:ext cx="46085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КОМПАНИЯ БУДУЩЕГО</a:t>
            </a:r>
            <a:endParaRPr lang="ru-RU" sz="6600" b="1" dirty="0"/>
          </a:p>
        </p:txBody>
      </p:sp>
      <p:pic>
        <p:nvPicPr>
          <p:cNvPr id="9" name="Picture 8" descr="Клевер лист: скачать картинки, стоковые фото Клевер лист в хорошем качестве  | Depositph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413" y="1135122"/>
            <a:ext cx="1714161" cy="171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748464" y="0"/>
            <a:ext cx="395536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0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" y="980728"/>
            <a:ext cx="8330077" cy="587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045116" y="0"/>
            <a:ext cx="98884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27" y="0"/>
            <a:ext cx="1349073" cy="4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347" y="7937"/>
            <a:ext cx="1327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u="sng" dirty="0" smtClean="0"/>
              <a:t>РОБОТЫ</a:t>
            </a: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val="28696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4012" y="31004"/>
            <a:ext cx="498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ЧТО ТАКОЕ РОБО-АДВАЙЗИНГ</a:t>
            </a:r>
            <a:r>
              <a:rPr lang="en-US" sz="2400" b="1" u="sng" dirty="0"/>
              <a:t>?</a:t>
            </a:r>
            <a:endParaRPr lang="ru-RU" sz="2400" b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836712"/>
            <a:ext cx="4464496" cy="2598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225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-консультанты управляют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460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млрд.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ожидается, что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 индустрия вырастет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 трлн. к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 году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225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третий представитель поколения Z 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миллениалы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доверили бы роботу принятие финансовых решений.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7171" y="3861048"/>
            <a:ext cx="4572000" cy="2003625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 считаю, что есть вещи, которые технологии или алгоритмы могут делать лучше, чем люди», - сказал Тейлор </a:t>
            </a:r>
            <a:r>
              <a:rPr lang="ru-RU" i="1" dirty="0" err="1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Крейн</a:t>
            </a:r>
            <a:r>
              <a:rPr lang="ru-RU" i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клиент </a:t>
            </a:r>
            <a:r>
              <a:rPr lang="ru-RU" i="1" dirty="0" err="1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робоадвейзера</a:t>
            </a:r>
            <a:r>
              <a:rPr lang="ru-RU" i="1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 у меня нет проблем с </a:t>
            </a:r>
            <a:r>
              <a:rPr lang="ru-RU" i="1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доверием к этим технологиям»</a:t>
            </a:r>
            <a:endParaRPr lang="ru-RU" sz="14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Best Robo Advisors Singapore 2021: Syfe, StashAway, AutoWealth &amp; More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86" y="836712"/>
            <a:ext cx="4077990" cy="547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045116" y="0"/>
            <a:ext cx="98884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27" y="0"/>
            <a:ext cx="1349073" cy="4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40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1066"/>
            <a:ext cx="6633767" cy="617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02" y="895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 smtClean="0"/>
              <a:t>ВОПРОС ДОВЕРИЯ</a:t>
            </a:r>
            <a:r>
              <a:rPr lang="en-US" sz="2400" b="1" u="sng" dirty="0" smtClean="0"/>
              <a:t>!</a:t>
            </a:r>
            <a:endParaRPr lang="ru-RU" sz="2400" b="1" u="sng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1065895" y="4650828"/>
            <a:ext cx="792088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045116" y="0"/>
            <a:ext cx="98884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27" y="0"/>
            <a:ext cx="1349073" cy="4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6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009" y="1628800"/>
            <a:ext cx="3093839" cy="45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"/>
            <a:ext cx="4632856" cy="667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37" y="4365104"/>
            <a:ext cx="422655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0009" y="3807192"/>
            <a:ext cx="251810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8064387" y="5229200"/>
            <a:ext cx="756085" cy="665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8674" y="1628800"/>
            <a:ext cx="2911157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045116" y="0"/>
            <a:ext cx="98884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27" y="0"/>
            <a:ext cx="1349073" cy="4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The Wonderful, Unpredictable Life of the Occupy Move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224" y="1597153"/>
            <a:ext cx="3807780" cy="203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56"/>
          <a:stretch/>
        </p:blipFill>
        <p:spPr bwMode="auto">
          <a:xfrm>
            <a:off x="2849287" y="622172"/>
            <a:ext cx="3726771" cy="100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2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6" descr="Операції із цінними паперам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45656"/>
            <a:ext cx="1577798" cy="75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Загрузки\Screenshot_20210413-125513_Wot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2223685" cy="49415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Загрузки\Screenshot_20210413-125546_Wot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5"/>
            <a:ext cx="2223685" cy="49415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045116" y="0"/>
            <a:ext cx="98884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27" y="0"/>
            <a:ext cx="1349073" cy="4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347" y="7937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/>
              <a:t>НА ОСТРИЕ</a:t>
            </a: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val="299468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857336" y="1973499"/>
            <a:ext cx="2963136" cy="160883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AutoShape 12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" y="1041860"/>
            <a:ext cx="5158142" cy="414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575" y="5282044"/>
            <a:ext cx="2884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+ акции </a:t>
            </a:r>
            <a:r>
              <a:rPr lang="en-US" sz="2800" dirty="0" smtClean="0"/>
              <a:t>Apple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1" y="1720286"/>
            <a:ext cx="182097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chemeClr val="bg1"/>
                </a:solidFill>
              </a:rPr>
              <a:t>34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25374" y="2780928"/>
            <a:ext cx="1397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эмитента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06355" y="323261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н</a:t>
            </a:r>
            <a:r>
              <a:rPr lang="ru-RU" sz="1200" dirty="0" smtClean="0">
                <a:solidFill>
                  <a:schemeClr val="bg1"/>
                </a:solidFill>
              </a:rPr>
              <a:t>а 23.04.2021</a:t>
            </a: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504" y="5805264"/>
            <a:ext cx="2884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+ </a:t>
            </a:r>
            <a:r>
              <a:rPr lang="en-US" sz="2800" dirty="0" smtClean="0"/>
              <a:t>SP500 +NASDAQ	 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045116" y="0"/>
            <a:ext cx="98884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27" y="0"/>
            <a:ext cx="1349073" cy="4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0" y="8944"/>
            <a:ext cx="558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 smtClean="0"/>
              <a:t>ИНОСТРАНН</a:t>
            </a:r>
            <a:r>
              <a:rPr lang="ru-RU" sz="2400" b="1" u="sng" dirty="0" smtClean="0"/>
              <a:t>ЫЕ АКЦИИ В УКРАИНЕ</a:t>
            </a: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val="307328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40968"/>
            <a:ext cx="2244165" cy="337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Robinhood delays UK launch amid pandemic popularity - CityAM : City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0" r="25612"/>
          <a:stretch/>
        </p:blipFill>
        <p:spPr bwMode="auto">
          <a:xfrm>
            <a:off x="3339051" y="3140968"/>
            <a:ext cx="2193037" cy="366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71764"/>
            <a:ext cx="1599348" cy="76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Reddit — Национальная библиотека им. Н. Э. Бауман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70" y="1871764"/>
            <a:ext cx="1461773" cy="7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948264" y="1871764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GME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1748652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+</a:t>
            </a:r>
            <a:endParaRPr lang="ru-RU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20323" y="1741304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=</a:t>
            </a:r>
            <a:endParaRPr lang="ru-RU" sz="6000" b="1" dirty="0"/>
          </a:p>
        </p:txBody>
      </p:sp>
      <p:pic>
        <p:nvPicPr>
          <p:cNvPr id="11268" name="Picture 4" descr="GameStop Fully Closes Massachusetts Stores After Boston Government Gets  Involved - IG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379" y="4221088"/>
            <a:ext cx="2496275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8944"/>
            <a:ext cx="5183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 smtClean="0"/>
              <a:t>ДЕМОКРАТИЗАЦИЯ ФИНАНСОВ</a:t>
            </a:r>
            <a:endParaRPr lang="ru-RU" sz="2400" b="1" u="sng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045116" y="0"/>
            <a:ext cx="98884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27" y="0"/>
            <a:ext cx="1349073" cy="4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28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2788355"/>
            <a:ext cx="7776864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БУДУЩЕЕ ИНВЕСТИЦИЙ  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1036" name="Picture 12" descr="четырехлистный клевер векторные картинки-Векторные картинки-свободный вектор  Скачать бесплатно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28033"/>
            <a:ext cx="1570718" cy="170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714" y="3790734"/>
            <a:ext cx="2411760" cy="84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132856"/>
            <a:ext cx="2159779" cy="51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3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17" y="2024888"/>
            <a:ext cx="887741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6049575" cy="161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87630"/>
            <a:ext cx="4710885" cy="111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045116" y="0"/>
            <a:ext cx="98884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27" y="0"/>
            <a:ext cx="1349073" cy="4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06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980728"/>
            <a:ext cx="53285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/>
              <a:t>А</a:t>
            </a:r>
            <a:r>
              <a:rPr lang="ru-RU" sz="6600" b="1" dirty="0" smtClean="0"/>
              <a:t>КТИВЫ</a:t>
            </a:r>
          </a:p>
          <a:p>
            <a:r>
              <a:rPr lang="ru-RU" sz="6600" b="1" dirty="0" smtClean="0"/>
              <a:t>БУДУЩЕГО</a:t>
            </a:r>
            <a:endParaRPr lang="ru-RU" sz="6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748464" y="0"/>
            <a:ext cx="395536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8" descr="Клевер лист: скачать картинки, стоковые фото Клевер лист в хорошем качестве  | Depositph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413" y="1135122"/>
            <a:ext cx="1714161" cy="171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3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Crypto currency issues stock illustration. Illustration of money - 1035544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0" y="674976"/>
            <a:ext cx="8785823" cy="618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045116" y="0"/>
            <a:ext cx="98884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27" y="0"/>
            <a:ext cx="1349073" cy="4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8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" y="454296"/>
            <a:ext cx="8072065" cy="64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548680"/>
            <a:ext cx="216024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045116" y="0"/>
            <a:ext cx="98884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27" y="0"/>
            <a:ext cx="1349073" cy="4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7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8292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БИТКОИН – </a:t>
            </a:r>
            <a:r>
              <a:rPr lang="ru-RU" sz="1600" b="1" u="sng" dirty="0" smtClean="0"/>
              <a:t>ВАЛЮТА</a:t>
            </a:r>
            <a:r>
              <a:rPr lang="en-US" sz="1600" b="1" u="sng" dirty="0" smtClean="0"/>
              <a:t>? </a:t>
            </a:r>
            <a:r>
              <a:rPr lang="uk-UA" sz="1600" b="1" u="sng" dirty="0" smtClean="0"/>
              <a:t>ИНВЕСТИЦИОННЫЙ АКТИВ</a:t>
            </a:r>
            <a:r>
              <a:rPr lang="en-US" sz="1600" b="1" u="sng" dirty="0" smtClean="0"/>
              <a:t>? </a:t>
            </a:r>
            <a:r>
              <a:rPr lang="ru-RU" sz="1600" b="1" u="sng" dirty="0" smtClean="0"/>
              <a:t>ТОВАР</a:t>
            </a:r>
            <a:r>
              <a:rPr lang="en-US" sz="1600" b="1" u="sng" dirty="0" smtClean="0"/>
              <a:t>?</a:t>
            </a:r>
            <a:endParaRPr lang="ru-RU" sz="16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67269" y="1484784"/>
            <a:ext cx="42047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b="1" dirty="0" err="1" smtClean="0"/>
              <a:t>Инвестиционные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активы</a:t>
            </a:r>
            <a:r>
              <a:rPr lang="uk-UA" sz="2400" b="1" dirty="0" smtClean="0"/>
              <a:t>: </a:t>
            </a:r>
            <a:r>
              <a:rPr lang="uk-UA" sz="2000" dirty="0" err="1" smtClean="0"/>
              <a:t>активы</a:t>
            </a:r>
            <a:r>
              <a:rPr lang="uk-UA" sz="2000" dirty="0" smtClean="0"/>
              <a:t> </a:t>
            </a:r>
            <a:r>
              <a:rPr lang="uk-UA" sz="2000" dirty="0" err="1" smtClean="0"/>
              <a:t>генерирующие</a:t>
            </a:r>
            <a:r>
              <a:rPr lang="uk-UA" sz="2000" dirty="0" smtClean="0"/>
              <a:t> </a:t>
            </a:r>
            <a:r>
              <a:rPr lang="uk-UA" sz="2000" dirty="0" err="1" smtClean="0"/>
              <a:t>денежный</a:t>
            </a:r>
            <a:r>
              <a:rPr lang="uk-UA" sz="2000" dirty="0" smtClean="0"/>
              <a:t> </a:t>
            </a:r>
            <a:r>
              <a:rPr lang="uk-UA" sz="2000" dirty="0" err="1" smtClean="0"/>
              <a:t>поток</a:t>
            </a:r>
            <a:r>
              <a:rPr lang="uk-UA" sz="2000" dirty="0"/>
              <a:t> </a:t>
            </a:r>
            <a:r>
              <a:rPr lang="uk-UA" sz="2000" dirty="0" smtClean="0"/>
              <a:t>(</a:t>
            </a:r>
            <a:r>
              <a:rPr lang="ru-RU" sz="2000" dirty="0" smtClean="0"/>
              <a:t>акции, облигации)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/>
              <a:t>Товары: </a:t>
            </a:r>
            <a:r>
              <a:rPr lang="ru-RU" sz="2400" dirty="0" smtClean="0"/>
              <a:t>сырье, </a:t>
            </a:r>
            <a:r>
              <a:rPr lang="ru-RU" sz="2000" dirty="0" smtClean="0"/>
              <a:t>ископаемые, зерно. В основном, используется для производства  конечных продуктов потребления</a:t>
            </a:r>
            <a:r>
              <a:rPr lang="ru-RU" sz="2400" dirty="0" smtClean="0"/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5129909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СТОИМОСТЬ против ЦЕНЫ</a:t>
            </a:r>
          </a:p>
          <a:p>
            <a:pPr algn="ctr"/>
            <a:r>
              <a:rPr lang="en-US" sz="4400" b="1" dirty="0" smtClean="0"/>
              <a:t>VALUE versus PRICE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883588"/>
            <a:ext cx="2663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АКТИВЫ: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1151600"/>
            <a:ext cx="4248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/>
              <a:t>Валюта: </a:t>
            </a:r>
            <a:r>
              <a:rPr lang="ru-RU" sz="2000" dirty="0"/>
              <a:t>мера стоимости, средство платежа</a:t>
            </a:r>
            <a:r>
              <a:rPr lang="ru-RU" sz="2000" dirty="0" smtClean="0"/>
              <a:t>, </a:t>
            </a:r>
            <a:r>
              <a:rPr lang="ru-RU" sz="2000" dirty="0"/>
              <a:t>средство накопления и сбережения.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/>
              <a:t>Коллекционные предметы</a:t>
            </a:r>
            <a:r>
              <a:rPr lang="uk-UA" sz="2400" b="1" dirty="0"/>
              <a:t>: </a:t>
            </a:r>
            <a:r>
              <a:rPr lang="uk-UA" sz="2000" dirty="0"/>
              <a:t>картин</a:t>
            </a:r>
            <a:r>
              <a:rPr lang="ru-RU" sz="2000" dirty="0"/>
              <a:t>ы, вино, антиквариат – нет стоимости, есть </a:t>
            </a:r>
            <a:r>
              <a:rPr lang="ru-RU" sz="2000" dirty="0" smtClean="0"/>
              <a:t>цена, обусловленная дефицитом и спросом. </a:t>
            </a:r>
            <a:endParaRPr lang="en-US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045116" y="0"/>
            <a:ext cx="98884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27" y="0"/>
            <a:ext cx="1349073" cy="4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03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25" y="1124744"/>
            <a:ext cx="7971886" cy="551723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045116" y="0"/>
            <a:ext cx="98884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27" y="0"/>
            <a:ext cx="1349073" cy="4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347" y="7937"/>
            <a:ext cx="1232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/>
              <a:t>ГРАФИК</a:t>
            </a: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val="22911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8" name="Picture 26" descr="BlackRock, Inc. Vector Logo | Free Download - (.SVG + .PNG) format -  SeekVectorLogo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181" y="4550685"/>
            <a:ext cx="3158156" cy="175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4442" y="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БИТКОИН И КОРПОРАЦИИ</a:t>
            </a:r>
            <a:endParaRPr lang="ru-RU" sz="2400" b="1" u="sng" dirty="0"/>
          </a:p>
        </p:txBody>
      </p:sp>
      <p:pic>
        <p:nvPicPr>
          <p:cNvPr id="8194" name="Picture 2" descr="Tesla Logo | Symbol, History, PNG (3840*216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769938"/>
            <a:ext cx="3403256" cy="191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Главна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Главная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Debit MasterCard — Википедия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2" name="Picture 10" descr="MasterCard: «Украинский рынок бесконтактных платежей сделал большой скачок»  - ITC.u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" y="3356992"/>
            <a:ext cx="200022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PayPal vs НБУ: завоювати Трою | zerkalo.mk.u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86" y="3448685"/>
            <a:ext cx="2308830" cy="89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MicroStrateg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19" y="5427952"/>
            <a:ext cx="3998803" cy="6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Bank of New York — Википеди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621" y="260101"/>
            <a:ext cx="2941365" cy="101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JPMorgan Chase Logo | Symbol, History, PNG (3840*2160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331" y="1484784"/>
            <a:ext cx="3053420" cy="171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Goldman Sach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181" y="3068960"/>
            <a:ext cx="2925719" cy="195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4716016" y="980728"/>
            <a:ext cx="0" cy="55446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22" descr="BlackRock, Inc. Vector Logo | Free Download - (.SVG + .PNG) format -  SeekVectorLogo.Com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20" name="Picture 28" descr="File:Morgan Stanley Logo 1.svg - Wikimedia Common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621" y="5901064"/>
            <a:ext cx="3652440" cy="9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9045116" y="0"/>
            <a:ext cx="98884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27" y="0"/>
            <a:ext cx="1349073" cy="4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7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836712"/>
            <a:ext cx="6224670" cy="57796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045116" y="0"/>
            <a:ext cx="98884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27" y="0"/>
            <a:ext cx="1349073" cy="4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347" y="7937"/>
            <a:ext cx="1185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/>
              <a:t>НЕ </a:t>
            </a:r>
            <a:r>
              <a:rPr lang="ru-RU" sz="2400" b="1" u="sng" dirty="0" smtClean="0"/>
              <a:t>ВСЕ!</a:t>
            </a: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val="317107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400"/>
            <a:ext cx="7728793" cy="5783455"/>
          </a:xfrm>
          <a:prstGeom prst="rect">
            <a:avLst/>
          </a:prstGeom>
        </p:spPr>
      </p:pic>
      <p:sp>
        <p:nvSpPr>
          <p:cNvPr id="5" name="AutoShape 12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954129" y="1552203"/>
            <a:ext cx="2664296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46 351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биткоинов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зарегистрировано в декларациях за 2020 года.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По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состоянию на 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18 </a:t>
            </a:r>
            <a:r>
              <a:rPr kumimoji="0" lang="uk-UA" sz="1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мая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  <a:r>
              <a:rPr lang="ru-RU" sz="1100" dirty="0" smtClean="0"/>
              <a:t>это почти 56 </a:t>
            </a:r>
            <a:r>
              <a:rPr lang="ru-RU" sz="1100" dirty="0" err="1" smtClean="0"/>
              <a:t>млрд.грн</a:t>
            </a:r>
            <a:r>
              <a:rPr lang="ru-RU" sz="1100" dirty="0" smtClean="0"/>
              <a:t>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652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чиновники из 800 тыс. зарегистрировали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криптовалюту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7937"/>
            <a:ext cx="471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 smtClean="0"/>
              <a:t>КРИПТОВАЛЮТ</a:t>
            </a:r>
            <a:r>
              <a:rPr lang="ru-RU" sz="2400" b="1" u="sng" dirty="0" smtClean="0"/>
              <a:t>Ы В УКРАИНЕ</a:t>
            </a:r>
            <a:endParaRPr lang="ru-RU" sz="2400" b="1" u="sng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045116" y="0"/>
            <a:ext cx="98884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27" y="0"/>
            <a:ext cx="1349073" cy="4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97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BitcoinPizza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" y="800087"/>
            <a:ext cx="8185090" cy="402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tcoinPizz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5186"/>
            <a:ext cx="8209966" cy="207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045116" y="0"/>
            <a:ext cx="98884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27" y="0"/>
            <a:ext cx="1349073" cy="4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347" y="7937"/>
            <a:ext cx="2135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/>
              <a:t>1</a:t>
            </a:r>
            <a:r>
              <a:rPr lang="en-US" sz="2400" b="1" u="sng" dirty="0" smtClean="0"/>
              <a:t>1 </a:t>
            </a:r>
            <a:r>
              <a:rPr lang="uk-UA" sz="2400" b="1" u="sng" dirty="0" smtClean="0"/>
              <a:t>ЛЕТ СПУСТЯ</a:t>
            </a: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val="11881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48464" y="0"/>
            <a:ext cx="395536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937546"/>
            <a:ext cx="46085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/>
              <a:t>КЛИЕНТ</a:t>
            </a:r>
            <a:r>
              <a:rPr lang="ru-RU" sz="6600" b="1" dirty="0" smtClean="0"/>
              <a:t>Ы</a:t>
            </a:r>
          </a:p>
          <a:p>
            <a:r>
              <a:rPr lang="ru-RU" sz="6600" b="1" dirty="0" smtClean="0"/>
              <a:t>БУДУЩЕГО</a:t>
            </a:r>
            <a:endParaRPr lang="ru-RU" sz="6600" b="1" dirty="0"/>
          </a:p>
        </p:txBody>
      </p:sp>
      <p:pic>
        <p:nvPicPr>
          <p:cNvPr id="2056" name="Picture 8" descr="Клевер лист: скачать картинки, стоковые фото Клевер лист в хорошем качестве  | Depositph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562" y="1194954"/>
            <a:ext cx="1714161" cy="171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27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045116" y="0"/>
            <a:ext cx="98884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AutoShape 12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appy Bitcoin Pizza Day! But don't think about the fees - CoinGe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66" y="2060848"/>
            <a:ext cx="9345036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575" y="160338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$450 000 000,00</a:t>
            </a:r>
            <a:endParaRPr lang="ru-RU" sz="96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27" y="0"/>
            <a:ext cx="1349073" cy="4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4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-10429"/>
            <a:ext cx="4765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NFT, non-fungible token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2809" y="1268760"/>
            <a:ext cx="43350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NFT-</a:t>
            </a:r>
            <a:r>
              <a:rPr lang="ru-RU" b="1" dirty="0" err="1" smtClean="0"/>
              <a:t>токен</a:t>
            </a:r>
            <a:r>
              <a:rPr lang="ru-RU" b="1" dirty="0"/>
              <a:t>: </a:t>
            </a:r>
            <a:r>
              <a:rPr lang="ru-RU" dirty="0"/>
              <a:t>это специальный уникальный цифровой </a:t>
            </a:r>
            <a:r>
              <a:rPr lang="ru-RU" dirty="0" err="1"/>
              <a:t>токен</a:t>
            </a:r>
            <a:r>
              <a:rPr lang="ru-RU" dirty="0"/>
              <a:t>, созданный на </a:t>
            </a:r>
            <a:r>
              <a:rPr lang="ru-RU" dirty="0" err="1"/>
              <a:t>блокчейне</a:t>
            </a:r>
            <a:r>
              <a:rPr lang="ru-RU" dirty="0"/>
              <a:t>, который гарантирует оригинальность предмета (картинка, фото, видео), его нельзя воспроизвести</a:t>
            </a:r>
            <a:r>
              <a:rPr lang="ru-RU" dirty="0" smtClean="0"/>
              <a:t>.</a:t>
            </a:r>
          </a:p>
          <a:p>
            <a:endParaRPr lang="uk-UA" dirty="0"/>
          </a:p>
          <a:p>
            <a:r>
              <a:rPr lang="ru-RU" dirty="0"/>
              <a:t>Технология NFT была создана в 2017 году на основе смарт-контрактов </a:t>
            </a:r>
            <a:r>
              <a:rPr lang="ru-RU" dirty="0" err="1"/>
              <a:t>Ethereum</a:t>
            </a:r>
            <a:r>
              <a:rPr lang="ru-RU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uk-UA" b="1" smtClean="0"/>
              <a:t>ЧТО </a:t>
            </a:r>
            <a:r>
              <a:rPr lang="uk-UA" b="1" dirty="0" smtClean="0"/>
              <a:t>МОЖНО ПРОДАТЬ В ФОРМЕ </a:t>
            </a:r>
            <a:r>
              <a:rPr lang="en-US" b="1" dirty="0" smtClean="0"/>
              <a:t>NFT?</a:t>
            </a:r>
            <a:endParaRPr lang="ru-RU" b="1" dirty="0" smtClean="0"/>
          </a:p>
          <a:p>
            <a:r>
              <a:rPr lang="ru-RU" dirty="0" smtClean="0"/>
              <a:t>Фактически</a:t>
            </a:r>
            <a:r>
              <a:rPr lang="ru-RU" dirty="0"/>
              <a:t>, все что угодно. Музыку, изображения, текст, видео, 3D-модели – то есть любой претендующий на уникальность цифровой продукт:</a:t>
            </a:r>
          </a:p>
          <a:p>
            <a:endParaRPr lang="ru-RU" dirty="0"/>
          </a:p>
        </p:txBody>
      </p:sp>
      <p:pic>
        <p:nvPicPr>
          <p:cNvPr id="3074" name="Picture 2" descr="cryptocurrency: The status and future of NFTs and crypto art in India - The  Economic 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399" y="1700808"/>
            <a:ext cx="412422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045116" y="0"/>
            <a:ext cx="98884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27" y="0"/>
            <a:ext cx="1349073" cy="4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4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you can buy jack dorsey's first-ever tweet as a NFT but the bid is high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you can buy jack dorsey's first-ever tweet as a NFT but the bid is high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you can buy jack dorsey's first-ever tweet as a NFT but the bid is high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you can buy jack dorsey's first-ever tweet as a NFT but the bid is high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you can buy jack dorsey's first-ever tweet as a NFT but the bid is hig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4" b="39730"/>
          <a:stretch/>
        </p:blipFill>
        <p:spPr bwMode="auto">
          <a:xfrm>
            <a:off x="322652" y="969348"/>
            <a:ext cx="4613773" cy="145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545602" y="1993570"/>
            <a:ext cx="26556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1A0DAB"/>
                </a:solidFill>
                <a:latin typeface="arial" panose="020B0604020202020204" pitchFamily="34" charset="0"/>
                <a:hlinkClick r:id="rId3"/>
              </a:rPr>
              <a:t>Twitter CEO Jack Dorsey's first tweet NFT sells for $2.9 million</a:t>
            </a:r>
            <a:endParaRPr lang="en-US" sz="1100" b="0" i="0" u="none" strike="noStrike" dirty="0">
              <a:solidFill>
                <a:srgbClr val="1A0DAB"/>
              </a:solidFill>
              <a:effectLst/>
              <a:latin typeface="arial" panose="020B0604020202020204" pitchFamily="34" charset="0"/>
              <a:hlinkClick r:id="rId3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r="50000"/>
          <a:stretch/>
        </p:blipFill>
        <p:spPr>
          <a:xfrm>
            <a:off x="623550" y="3068960"/>
            <a:ext cx="3247528" cy="3247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6096" y="3901337"/>
            <a:ext cx="32038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$7</a:t>
            </a:r>
            <a:r>
              <a:rPr lang="uk-UA" sz="6600" b="1" dirty="0" smtClean="0"/>
              <a:t>,</a:t>
            </a:r>
            <a:r>
              <a:rPr lang="en-US" sz="6600" b="1" dirty="0" smtClean="0"/>
              <a:t>6</a:t>
            </a:r>
            <a:r>
              <a:rPr lang="uk-UA" sz="6600" b="1" dirty="0" smtClean="0"/>
              <a:t> </a:t>
            </a:r>
            <a:r>
              <a:rPr lang="uk-UA" sz="3600" dirty="0" smtClean="0"/>
              <a:t>млн.</a:t>
            </a:r>
            <a:endParaRPr lang="ru-RU" sz="3600" dirty="0"/>
          </a:p>
          <a:p>
            <a:endParaRPr lang="ru-RU" sz="36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39552" y="2492896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547959" y="4842374"/>
            <a:ext cx="18325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E2C2B"/>
                </a:solidFill>
                <a:latin typeface="Khand"/>
              </a:rPr>
              <a:t>TIE: </a:t>
            </a:r>
            <a:r>
              <a:rPr lang="de-DE" sz="1200" dirty="0" err="1">
                <a:solidFill>
                  <a:srgbClr val="2E2C2B"/>
                </a:solidFill>
                <a:latin typeface="Khand"/>
              </a:rPr>
              <a:t>CryptoPunk</a:t>
            </a:r>
            <a:r>
              <a:rPr lang="de-DE" sz="1200" dirty="0">
                <a:solidFill>
                  <a:srgbClr val="2E2C2B"/>
                </a:solidFill>
                <a:latin typeface="Khand"/>
              </a:rPr>
              <a:t> #</a:t>
            </a:r>
            <a:r>
              <a:rPr lang="de-DE" sz="1200" dirty="0" smtClean="0">
                <a:solidFill>
                  <a:srgbClr val="2E2C2B"/>
                </a:solidFill>
                <a:latin typeface="Khand"/>
              </a:rPr>
              <a:t>3100</a:t>
            </a:r>
            <a:endParaRPr lang="de-DE" sz="1200" dirty="0">
              <a:solidFill>
                <a:srgbClr val="2E2C2B"/>
              </a:solidFill>
              <a:latin typeface="Khan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096" y="883073"/>
            <a:ext cx="3203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$</a:t>
            </a:r>
            <a:r>
              <a:rPr lang="uk-UA" sz="6600" b="1" dirty="0"/>
              <a:t>2,9 </a:t>
            </a:r>
            <a:r>
              <a:rPr lang="uk-UA" sz="3600" dirty="0" smtClean="0"/>
              <a:t>млн.</a:t>
            </a:r>
            <a:endParaRPr lang="ru-RU" sz="36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60375" y="911048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23550" y="6525344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9045116" y="0"/>
            <a:ext cx="98884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27" y="0"/>
            <a:ext cx="1349073" cy="4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7552" y="-28730"/>
            <a:ext cx="3138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ARE YOU KIDDING ME?</a:t>
            </a: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val="424797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https://ain.ua/wp-content/uploads/2021/03/2021_nyr_20447_0001_001_beeple_everydays_the_first_5000_days034733_.0-808x538.jpg?x348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7"/>
            <a:ext cx="9180512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76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1052736"/>
            <a:ext cx="66967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/>
              <a:t>ИНДУСТРИИ БУДУЩЕГО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748464" y="0"/>
            <a:ext cx="395536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 descr="Клевер лист: скачать картинки, стоковые фото Клевер лист в хорошем качестве  | Depositph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413" y="1135122"/>
            <a:ext cx="1714161" cy="171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1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The world's most valuable resource | May 6th 2017 | The Econom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35" y="812901"/>
            <a:ext cx="38100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582963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May, 6, 2017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01503" y="464450"/>
            <a:ext cx="4542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«</a:t>
            </a:r>
            <a:r>
              <a:rPr lang="en-US" sz="4400" b="1" dirty="0" smtClean="0"/>
              <a:t>Data is new oil</a:t>
            </a:r>
            <a:r>
              <a:rPr lang="uk-UA" sz="4400" b="1" dirty="0" smtClean="0"/>
              <a:t>»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91554" y="1340768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 smtClean="0"/>
              <a:t> </a:t>
            </a:r>
            <a:r>
              <a:rPr lang="en-US" sz="2000" dirty="0" smtClean="0"/>
              <a:t>Big Data</a:t>
            </a:r>
            <a:endParaRPr lang="uk-UA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 smtClean="0"/>
              <a:t> </a:t>
            </a:r>
            <a:r>
              <a:rPr lang="uk-UA" sz="2000" dirty="0" err="1" smtClean="0"/>
              <a:t>Стоимость</a:t>
            </a:r>
            <a:r>
              <a:rPr lang="uk-UA" sz="2000" dirty="0" smtClean="0"/>
              <a:t> </a:t>
            </a:r>
            <a:r>
              <a:rPr lang="uk-UA" sz="2000" dirty="0" err="1" smtClean="0"/>
              <a:t>хранения</a:t>
            </a:r>
            <a:endParaRPr lang="uk-UA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 smtClean="0"/>
              <a:t> </a:t>
            </a:r>
            <a:r>
              <a:rPr lang="uk-UA" sz="2000" dirty="0" err="1" smtClean="0"/>
              <a:t>Облачн</a:t>
            </a:r>
            <a:r>
              <a:rPr lang="ru-RU" sz="2000" dirty="0" err="1" smtClean="0"/>
              <a:t>ые</a:t>
            </a:r>
            <a:r>
              <a:rPr lang="ru-RU" sz="2000" dirty="0" smtClean="0"/>
              <a:t> вычисления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/>
              <a:t> Скорость обработки данных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27411" y="3675198"/>
            <a:ext cx="35610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Facebook</a:t>
            </a:r>
            <a:r>
              <a:rPr lang="uk-UA" sz="3200" dirty="0" smtClean="0"/>
              <a:t>	</a:t>
            </a:r>
            <a:r>
              <a:rPr lang="en-US" sz="4400" b="1" dirty="0" smtClean="0"/>
              <a:t>2,7</a:t>
            </a:r>
            <a:r>
              <a:rPr lang="en-US" sz="3200" dirty="0" smtClean="0"/>
              <a:t> </a:t>
            </a:r>
            <a:r>
              <a:rPr lang="uk-UA" sz="3200" dirty="0" smtClean="0"/>
              <a:t>	</a:t>
            </a:r>
            <a:r>
              <a:rPr lang="uk-UA" dirty="0" err="1" smtClean="0"/>
              <a:t>млрд</a:t>
            </a:r>
            <a:r>
              <a:rPr lang="en-US" dirty="0" smtClean="0"/>
              <a:t>.</a:t>
            </a:r>
          </a:p>
          <a:p>
            <a:r>
              <a:rPr lang="en-US" sz="3200" dirty="0" err="1" smtClean="0"/>
              <a:t>Youtube</a:t>
            </a:r>
            <a:r>
              <a:rPr lang="uk-UA" sz="3200" dirty="0"/>
              <a:t>	</a:t>
            </a:r>
            <a:r>
              <a:rPr lang="en-US" sz="4400" b="1" dirty="0" smtClean="0"/>
              <a:t>2</a:t>
            </a:r>
            <a:r>
              <a:rPr lang="en-US" sz="3200" dirty="0" smtClean="0"/>
              <a:t> </a:t>
            </a:r>
            <a:r>
              <a:rPr lang="uk-UA" sz="3200" dirty="0" smtClean="0"/>
              <a:t>	</a:t>
            </a:r>
            <a:r>
              <a:rPr lang="uk-UA" dirty="0" smtClean="0"/>
              <a:t>млрд.</a:t>
            </a:r>
            <a:endParaRPr lang="en-US" dirty="0" smtClean="0"/>
          </a:p>
          <a:p>
            <a:r>
              <a:rPr lang="en-US" sz="3200" dirty="0" smtClean="0"/>
              <a:t>Gmail</a:t>
            </a:r>
            <a:r>
              <a:rPr lang="uk-UA" sz="3200" dirty="0" smtClean="0"/>
              <a:t>	</a:t>
            </a:r>
            <a:r>
              <a:rPr lang="en-US" sz="4400" b="1" dirty="0" smtClean="0"/>
              <a:t>1,8</a:t>
            </a:r>
            <a:r>
              <a:rPr lang="en-US" sz="3200" dirty="0" smtClean="0"/>
              <a:t> </a:t>
            </a:r>
            <a:r>
              <a:rPr lang="uk-UA" sz="3200" dirty="0" smtClean="0"/>
              <a:t>	</a:t>
            </a:r>
            <a:r>
              <a:rPr lang="uk-UA" dirty="0" smtClean="0"/>
              <a:t>млрд. </a:t>
            </a:r>
            <a:endParaRPr lang="en-US" dirty="0" smtClean="0"/>
          </a:p>
          <a:p>
            <a:r>
              <a:rPr lang="en-US" sz="3200" dirty="0" smtClean="0"/>
              <a:t>Netflix</a:t>
            </a:r>
            <a:r>
              <a:rPr lang="uk-UA" sz="3200" dirty="0" smtClean="0"/>
              <a:t>	</a:t>
            </a:r>
            <a:r>
              <a:rPr lang="en-US" sz="3200" b="1" dirty="0" smtClean="0"/>
              <a:t>200 </a:t>
            </a:r>
            <a:r>
              <a:rPr lang="uk-UA" sz="3600" b="1" dirty="0" smtClean="0"/>
              <a:t>	</a:t>
            </a:r>
            <a:r>
              <a:rPr lang="uk-UA" dirty="0" smtClean="0"/>
              <a:t>млн.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045116" y="0"/>
            <a:ext cx="98884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27" y="0"/>
            <a:ext cx="1349073" cy="4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18862"/>
            <a:ext cx="2371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/>
              <a:t>НОВАЯ НЕФТЬ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21127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0"/>
          <a:stretch/>
        </p:blipFill>
        <p:spPr bwMode="auto">
          <a:xfrm>
            <a:off x="3109323" y="2036669"/>
            <a:ext cx="1784962" cy="235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2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18862"/>
            <a:ext cx="1704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/>
              <a:t> FAAMGM</a:t>
            </a:r>
            <a:endParaRPr lang="en-US" sz="2800" b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975" y="5301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FAAMGM </a:t>
            </a:r>
            <a:r>
              <a:rPr lang="en-US" dirty="0"/>
              <a:t>is the acronym for the </a:t>
            </a:r>
            <a:r>
              <a:rPr lang="en-US" dirty="0" smtClean="0"/>
              <a:t>six stocks </a:t>
            </a:r>
            <a:r>
              <a:rPr lang="en-US" dirty="0"/>
              <a:t>that collectively account for about </a:t>
            </a:r>
            <a:r>
              <a:rPr lang="en-US" dirty="0" smtClean="0"/>
              <a:t>25% </a:t>
            </a:r>
            <a:r>
              <a:rPr lang="en-US" dirty="0"/>
              <a:t>of the S&amp;P </a:t>
            </a:r>
            <a:r>
              <a:rPr lang="en-US" dirty="0" smtClean="0"/>
              <a:t>500’s </a:t>
            </a:r>
            <a:r>
              <a:rPr lang="en-US" dirty="0"/>
              <a:t> 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25" y="465138"/>
            <a:ext cx="3732518" cy="565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5575" y="836712"/>
            <a:ext cx="4301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FAANGM stocks include Facebook, Amazon, Apple, Netflix, Google (Alphabet), and Microsoft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4" y="2168537"/>
            <a:ext cx="3820793" cy="2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036669"/>
            <a:ext cx="4879975" cy="456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63888" y="443554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$8,1 </a:t>
            </a:r>
            <a:r>
              <a:rPr lang="uk-UA" sz="2400" b="1" dirty="0" smtClean="0"/>
              <a:t>трлн.</a:t>
            </a:r>
            <a:endParaRPr lang="ru-RU" sz="24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643700" y="4435541"/>
            <a:ext cx="1296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148064" y="312738"/>
            <a:ext cx="3960440" cy="5996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9869" y="3789040"/>
            <a:ext cx="4879975" cy="228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243545" y="112474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2020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85370" y="95806"/>
            <a:ext cx="1676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ПЕРЕДЕЛАТЬ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5116" y="0"/>
            <a:ext cx="98884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27" y="0"/>
            <a:ext cx="1349073" cy="4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7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814869"/>
            <a:ext cx="8172400" cy="596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045116" y="0"/>
            <a:ext cx="98884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27" y="0"/>
            <a:ext cx="1349073" cy="4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18862"/>
            <a:ext cx="2685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/>
              <a:t>РЫНОК БЕЗ </a:t>
            </a:r>
            <a:r>
              <a:rPr lang="en-US" sz="2800" b="1" u="sng" dirty="0" smtClean="0"/>
              <a:t>Big6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21127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WFH (Working From Home) - Harriet Minter - Numilog.com 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20" y="158933"/>
            <a:ext cx="4128393" cy="660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OVID-19: Important communication regarding events and visits organised at  the EESC – Update 04/06/2020 - European Economic and Social Committ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26" y="1126147"/>
            <a:ext cx="4248472" cy="15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54426" y="2924943"/>
            <a:ext cx="415969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ZOOM 		</a:t>
            </a:r>
            <a:r>
              <a:rPr lang="en-US" sz="2400" b="1" dirty="0" smtClean="0">
                <a:solidFill>
                  <a:srgbClr val="00B050"/>
                </a:solidFill>
              </a:rPr>
              <a:t>+363%	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uk-UA" sz="1400" dirty="0" err="1" smtClean="0"/>
              <a:t>Онлайн</a:t>
            </a:r>
            <a:r>
              <a:rPr lang="uk-UA" sz="1400" dirty="0" smtClean="0"/>
              <a:t> </a:t>
            </a:r>
            <a:r>
              <a:rPr lang="uk-UA" sz="1400" dirty="0" err="1" smtClean="0"/>
              <a:t>встречи</a:t>
            </a:r>
            <a:endParaRPr lang="uk-UA" sz="1400" dirty="0" smtClean="0"/>
          </a:p>
          <a:p>
            <a:endParaRPr lang="en-US" dirty="0"/>
          </a:p>
          <a:p>
            <a:r>
              <a:rPr lang="en-US" sz="2400" b="1" dirty="0" smtClean="0"/>
              <a:t>PALETON	</a:t>
            </a:r>
            <a:r>
              <a:rPr lang="en-US" sz="2400" b="1" dirty="0" smtClean="0">
                <a:solidFill>
                  <a:srgbClr val="00B050"/>
                </a:solidFill>
              </a:rPr>
              <a:t>+241%</a:t>
            </a:r>
          </a:p>
          <a:p>
            <a:r>
              <a:rPr lang="uk-UA" sz="1400" dirty="0" err="1"/>
              <a:t>Продажа</a:t>
            </a:r>
            <a:r>
              <a:rPr lang="uk-UA" sz="1400" dirty="0"/>
              <a:t> </a:t>
            </a:r>
            <a:r>
              <a:rPr lang="uk-UA" sz="1400" dirty="0" err="1"/>
              <a:t>тренажеров</a:t>
            </a:r>
            <a:endParaRPr lang="uk-UA" sz="1400" dirty="0"/>
          </a:p>
          <a:p>
            <a:r>
              <a:rPr lang="uk-UA" sz="1400" dirty="0" smtClean="0"/>
              <a:t>и </a:t>
            </a:r>
            <a:r>
              <a:rPr lang="uk-UA" sz="1400" dirty="0" err="1"/>
              <a:t>онлайн</a:t>
            </a:r>
            <a:r>
              <a:rPr lang="uk-UA" sz="1400" dirty="0"/>
              <a:t> </a:t>
            </a:r>
            <a:r>
              <a:rPr lang="uk-UA" sz="1400" dirty="0" err="1"/>
              <a:t>тренировки</a:t>
            </a:r>
            <a:endParaRPr lang="uk-UA" sz="1400" dirty="0"/>
          </a:p>
          <a:p>
            <a:endParaRPr lang="uk-UA" dirty="0"/>
          </a:p>
          <a:p>
            <a:r>
              <a:rPr lang="en-US" sz="2400" b="1" dirty="0" smtClean="0"/>
              <a:t>SQUARE	</a:t>
            </a:r>
            <a:r>
              <a:rPr lang="en-US" sz="2400" b="1" dirty="0" smtClean="0">
                <a:solidFill>
                  <a:srgbClr val="00B050"/>
                </a:solidFill>
              </a:rPr>
              <a:t>+218%</a:t>
            </a:r>
            <a:endParaRPr lang="uk-UA" b="1" dirty="0" smtClean="0">
              <a:solidFill>
                <a:srgbClr val="00B050"/>
              </a:solidFill>
            </a:endParaRPr>
          </a:p>
          <a:p>
            <a:r>
              <a:rPr lang="uk-UA" sz="1400" dirty="0" err="1"/>
              <a:t>Онлайн</a:t>
            </a:r>
            <a:r>
              <a:rPr lang="uk-UA" sz="1400" dirty="0"/>
              <a:t> </a:t>
            </a:r>
            <a:r>
              <a:rPr lang="uk-UA" sz="1400" dirty="0" err="1" smtClean="0"/>
              <a:t>платежи</a:t>
            </a:r>
            <a:endParaRPr lang="en-US" sz="1400" dirty="0" smtClean="0"/>
          </a:p>
          <a:p>
            <a:endParaRPr lang="en-US" sz="1400" b="1" dirty="0"/>
          </a:p>
          <a:p>
            <a:r>
              <a:rPr lang="en-US" sz="2400" b="1" dirty="0" smtClean="0"/>
              <a:t>TELADOC</a:t>
            </a:r>
            <a:r>
              <a:rPr lang="en-US" sz="2400" b="1" dirty="0"/>
              <a:t>	</a:t>
            </a:r>
            <a:r>
              <a:rPr lang="en-US" sz="2400" b="1" dirty="0" smtClean="0">
                <a:solidFill>
                  <a:srgbClr val="00B050"/>
                </a:solidFill>
              </a:rPr>
              <a:t>+ 64</a:t>
            </a:r>
            <a:r>
              <a:rPr lang="en-US" sz="2400" b="1" dirty="0">
                <a:solidFill>
                  <a:srgbClr val="00B050"/>
                </a:solidFill>
              </a:rPr>
              <a:t>%</a:t>
            </a:r>
            <a:endParaRPr lang="uk-UA" sz="2400" b="1" dirty="0">
              <a:solidFill>
                <a:srgbClr val="00B050"/>
              </a:solidFill>
            </a:endParaRPr>
          </a:p>
          <a:p>
            <a:r>
              <a:rPr lang="uk-UA" sz="1400" dirty="0" err="1"/>
              <a:t>Онлайн</a:t>
            </a:r>
            <a:r>
              <a:rPr lang="uk-UA" sz="1400" dirty="0"/>
              <a:t> медицина</a:t>
            </a:r>
            <a:endParaRPr lang="en-US" sz="1400" dirty="0"/>
          </a:p>
          <a:p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045116" y="0"/>
            <a:ext cx="98884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27" y="0"/>
            <a:ext cx="1349073" cy="4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0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37" y="884957"/>
            <a:ext cx="6892851" cy="204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" r="-181" b="2000"/>
          <a:stretch/>
        </p:blipFill>
        <p:spPr bwMode="auto">
          <a:xfrm>
            <a:off x="307975" y="3330102"/>
            <a:ext cx="8584505" cy="348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840" y="764704"/>
            <a:ext cx="1403648" cy="63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Cathie Wood: religious, Reddit hit, Trump supporter? Meet Ark Invest's rock  star stock picker who even has her own merchandise | South China Morning  Pos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9" r="20007"/>
          <a:stretch/>
        </p:blipFill>
        <p:spPr bwMode="auto">
          <a:xfrm>
            <a:off x="17209" y="7937"/>
            <a:ext cx="1872209" cy="245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7975" y="2466918"/>
            <a:ext cx="1733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Кети </a:t>
            </a:r>
            <a:r>
              <a:rPr lang="uk-UA" b="1" dirty="0" err="1" smtClean="0"/>
              <a:t>Вуд</a:t>
            </a:r>
            <a:r>
              <a:rPr lang="uk-UA" b="1" dirty="0" smtClean="0"/>
              <a:t>,</a:t>
            </a:r>
          </a:p>
          <a:p>
            <a:r>
              <a:rPr lang="en-US" sz="1200" dirty="0" smtClean="0"/>
              <a:t>CEO </a:t>
            </a:r>
            <a:r>
              <a:rPr lang="uk-UA" sz="1200" dirty="0" smtClean="0"/>
              <a:t>А</a:t>
            </a:r>
            <a:r>
              <a:rPr lang="en-US" sz="1200" dirty="0" err="1" smtClean="0"/>
              <a:t>rk</a:t>
            </a:r>
            <a:r>
              <a:rPr lang="en-US" sz="1200" dirty="0" smtClean="0"/>
              <a:t> Invest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5656" y="3933056"/>
            <a:ext cx="2003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chemeClr val="tx2"/>
                </a:solidFill>
              </a:rPr>
              <a:t>ARK Innovation </a:t>
            </a:r>
            <a:r>
              <a:rPr lang="en-US" u="sng" dirty="0">
                <a:solidFill>
                  <a:schemeClr val="tx2"/>
                </a:solidFill>
              </a:rPr>
              <a:t>ETF</a:t>
            </a:r>
            <a:endParaRPr lang="ru-RU" u="sng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656" y="4323925"/>
            <a:ext cx="3679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$1,89</a:t>
            </a:r>
            <a:r>
              <a:rPr lang="en-US" sz="2400" b="1" dirty="0" smtClean="0"/>
              <a:t> </a:t>
            </a:r>
            <a:r>
              <a:rPr lang="uk-UA" sz="1400" dirty="0" smtClean="0"/>
              <a:t>млрд. – </a:t>
            </a:r>
            <a:r>
              <a:rPr lang="uk-UA" sz="1400" dirty="0" err="1" smtClean="0"/>
              <a:t>январь</a:t>
            </a:r>
            <a:r>
              <a:rPr lang="uk-UA" sz="1400" dirty="0" smtClean="0"/>
              <a:t>, 20</a:t>
            </a:r>
            <a:endParaRPr lang="en-US" sz="1400" dirty="0" smtClean="0"/>
          </a:p>
          <a:p>
            <a:r>
              <a:rPr lang="en-US" sz="2400" b="1" dirty="0" smtClean="0"/>
              <a:t>$20  </a:t>
            </a:r>
            <a:r>
              <a:rPr lang="uk-UA" sz="1400" dirty="0" smtClean="0"/>
              <a:t>млрд. – май,21</a:t>
            </a:r>
            <a:endParaRPr lang="ru-RU" sz="14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6876256" y="4117722"/>
            <a:ext cx="864096" cy="125549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12160" y="4350057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+200%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3398" y="-1232"/>
            <a:ext cx="5102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#</a:t>
            </a:r>
            <a:r>
              <a:rPr lang="uk-UA" sz="2800" b="1" dirty="0" smtClean="0"/>
              <a:t>ПРОР</a:t>
            </a:r>
            <a:r>
              <a:rPr lang="ru-RU" sz="2800" b="1" dirty="0" smtClean="0"/>
              <a:t>ЫВНЫЕ ТЕХНОЛОГИИ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5575" y="3212976"/>
            <a:ext cx="8870913" cy="36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045116" y="0"/>
            <a:ext cx="98884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27" y="0"/>
            <a:ext cx="1349073" cy="4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0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045116" y="0"/>
            <a:ext cx="98884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Gen Z is Driving Change - PR News"/>
          <p:cNvPicPr>
            <a:picLocks noChangeAspect="1" noChangeArrowheads="1"/>
          </p:cNvPicPr>
          <p:nvPr/>
        </p:nvPicPr>
        <p:blipFill rotWithShape="1"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01" b="8289"/>
          <a:stretch/>
        </p:blipFill>
        <p:spPr bwMode="auto">
          <a:xfrm>
            <a:off x="3851920" y="16839"/>
            <a:ext cx="1577788" cy="144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48,278 Millennials Photos - Free &amp; Royalty-Free Stock Photos from Dreamst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1927"/>
            <a:ext cx="9144000" cy="609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15" y="-144463"/>
            <a:ext cx="44644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i="1" dirty="0" smtClean="0">
                <a:latin typeface="Freestyle Script" panose="030804020302050B0404" pitchFamily="66" charset="0"/>
              </a:rPr>
              <a:t>Generation</a:t>
            </a:r>
            <a:endParaRPr lang="ru-RU" sz="4000" i="1" dirty="0">
              <a:latin typeface="Lucida Console" panose="020B0609040504020204" pitchFamily="49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27" y="0"/>
            <a:ext cx="1349073" cy="4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0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7975" y="24208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2061" y="1207784"/>
            <a:ext cx="3816424" cy="53553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Поколение Z </a:t>
            </a:r>
            <a:r>
              <a:rPr lang="ru-RU" dirty="0" smtClean="0"/>
              <a:t>больше, чем кто-либо, </a:t>
            </a:r>
            <a:r>
              <a:rPr lang="ru-RU" dirty="0"/>
              <a:t>уделяет </a:t>
            </a:r>
            <a:r>
              <a:rPr lang="ru-RU" dirty="0" smtClean="0"/>
              <a:t>внимание социально </a:t>
            </a:r>
            <a:r>
              <a:rPr lang="ru-RU" dirty="0"/>
              <a:t>ответственному инвестированию, </a:t>
            </a:r>
            <a:r>
              <a:rPr lang="ru-RU" dirty="0" smtClean="0"/>
              <a:t>возможно</a:t>
            </a:r>
            <a:r>
              <a:rPr lang="en-US" dirty="0" smtClean="0"/>
              <a:t>.</a:t>
            </a:r>
          </a:p>
          <a:p>
            <a:endParaRPr lang="uk-UA" dirty="0"/>
          </a:p>
          <a:p>
            <a:r>
              <a:rPr lang="ru-RU" dirty="0" smtClean="0"/>
              <a:t>Они </a:t>
            </a:r>
            <a:r>
              <a:rPr lang="ru-RU" dirty="0"/>
              <a:t>хотят, чтобы финансовая выгода была сбалансирована с положительным влиянием на мир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Для </a:t>
            </a:r>
            <a:r>
              <a:rPr lang="ru-RU" dirty="0"/>
              <a:t>поколения Z социально ответственные компании могут обеспечить баланс, который они ищут, и могут стать долгосрочными победителями в будущем, </a:t>
            </a:r>
            <a:r>
              <a:rPr lang="uk-UA" dirty="0" err="1" smtClean="0"/>
              <a:t>которое</a:t>
            </a:r>
            <a:r>
              <a:rPr lang="uk-UA" dirty="0" smtClean="0"/>
              <a:t> о</a:t>
            </a:r>
            <a:r>
              <a:rPr lang="ru-RU" dirty="0" smtClean="0"/>
              <a:t>ни </a:t>
            </a:r>
            <a:r>
              <a:rPr lang="ru-RU" dirty="0"/>
              <a:t>однажды возглавят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27731" y="95806"/>
            <a:ext cx="57041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ESG </a:t>
            </a:r>
            <a:r>
              <a:rPr lang="en-US" sz="1400" b="1" dirty="0" smtClean="0"/>
              <a:t>(</a:t>
            </a:r>
            <a:r>
              <a:rPr lang="en-US" sz="1400" i="1" dirty="0" smtClean="0"/>
              <a:t>Environmental</a:t>
            </a:r>
            <a:r>
              <a:rPr lang="en-US" sz="1400" i="1" dirty="0"/>
              <a:t>, Social, and Corporate </a:t>
            </a:r>
            <a:r>
              <a:rPr lang="en-US" sz="1400" i="1" dirty="0" smtClean="0"/>
              <a:t>Governance)</a:t>
            </a:r>
          </a:p>
          <a:p>
            <a:r>
              <a:rPr lang="en-US" sz="1400" i="1" dirty="0" smtClean="0"/>
              <a:t>                 (</a:t>
            </a:r>
            <a:r>
              <a:rPr lang="ru-RU" sz="1400" i="1" dirty="0" smtClean="0"/>
              <a:t>Экологическое, </a:t>
            </a:r>
            <a:r>
              <a:rPr lang="ru-RU" sz="1400" i="1" dirty="0"/>
              <a:t>социальное и корпоративное </a:t>
            </a:r>
            <a:r>
              <a:rPr lang="ru-RU" sz="1400" i="1" dirty="0" smtClean="0"/>
              <a:t>управление</a:t>
            </a:r>
            <a:r>
              <a:rPr lang="en-US" sz="1400" i="1" dirty="0" smtClean="0"/>
              <a:t>) </a:t>
            </a:r>
            <a:endParaRPr lang="ru-RU" sz="1400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8742" y="52051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1207784"/>
            <a:ext cx="4320480" cy="53553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ESG — это набор стандартов деятельности компании, которые социально сознательные инвесторы используют для проверки потенциальных инвестиций. </a:t>
            </a:r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Экологическ</a:t>
            </a:r>
            <a:r>
              <a:rPr lang="ru-RU" b="1" dirty="0"/>
              <a:t>ие </a:t>
            </a:r>
            <a:r>
              <a:rPr lang="ru-RU" dirty="0"/>
              <a:t>критерии определяют, как компания выступает в роли хранителя природы. </a:t>
            </a:r>
            <a:r>
              <a:rPr lang="ru-RU" i="1" dirty="0" smtClean="0"/>
              <a:t>(например, </a:t>
            </a:r>
            <a:r>
              <a:rPr lang="en-US" i="1" dirty="0" smtClean="0"/>
              <a:t>Zero-carbon)</a:t>
            </a:r>
            <a:endParaRPr lang="ru-RU" i="1" dirty="0" smtClean="0"/>
          </a:p>
          <a:p>
            <a:endParaRPr lang="ru-RU" dirty="0"/>
          </a:p>
          <a:p>
            <a:r>
              <a:rPr lang="ru-RU" b="1" dirty="0" smtClean="0"/>
              <a:t>Социальные </a:t>
            </a:r>
            <a:r>
              <a:rPr lang="ru-RU" b="1" dirty="0"/>
              <a:t>критерии </a:t>
            </a:r>
            <a:r>
              <a:rPr lang="ru-RU" dirty="0"/>
              <a:t>исследуют, как она управляет отношениями с сотрудниками, поставщиками, клиентами и обществом. </a:t>
            </a:r>
            <a:endParaRPr lang="en-US" dirty="0" smtClean="0"/>
          </a:p>
          <a:p>
            <a:endParaRPr lang="en-US" dirty="0"/>
          </a:p>
          <a:p>
            <a:r>
              <a:rPr lang="ru-RU" b="1" dirty="0" smtClean="0"/>
              <a:t>Корпоративное </a:t>
            </a:r>
            <a:r>
              <a:rPr lang="ru-RU" b="1" dirty="0"/>
              <a:t>управление </a:t>
            </a:r>
            <a:r>
              <a:rPr lang="ru-RU" dirty="0"/>
              <a:t>касается руководства компанией, оплаты труда руководителей, аудита, внутреннего контроля и прав </a:t>
            </a:r>
            <a:r>
              <a:rPr lang="ru-RU" dirty="0" smtClean="0"/>
              <a:t>акционеров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045116" y="0"/>
            <a:ext cx="98884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27" y="0"/>
            <a:ext cx="1349073" cy="4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0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-13165" y="1010467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СПАСИБО </a:t>
            </a:r>
          </a:p>
          <a:p>
            <a:r>
              <a:rPr lang="ru-RU" sz="5400" b="1" dirty="0" smtClean="0"/>
              <a:t>ЗА ВНИМАНИЕ</a:t>
            </a:r>
            <a:endParaRPr lang="ru-RU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877272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Контакты:</a:t>
            </a:r>
          </a:p>
          <a:p>
            <a:r>
              <a:rPr lang="en-US" dirty="0" smtClean="0">
                <a:hlinkClick r:id="rId2"/>
              </a:rPr>
              <a:t>g.romanov@clvr.com.ua</a:t>
            </a:r>
            <a:endParaRPr lang="en-US" dirty="0" smtClean="0"/>
          </a:p>
          <a:p>
            <a:r>
              <a:rPr lang="uk-UA" dirty="0" smtClean="0"/>
              <a:t>Романов </a:t>
            </a:r>
            <a:r>
              <a:rPr lang="uk-UA" dirty="0" err="1" smtClean="0"/>
              <a:t>Глеб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46232" y="0"/>
            <a:ext cx="197768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 descr="Клевер лист: скачать картинки, стоковые фото Клевер лист в хорошем качестве  | Depositpho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649" y="908720"/>
            <a:ext cx="1714161" cy="171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748464" y="0"/>
            <a:ext cx="395536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2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6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95" y="490179"/>
            <a:ext cx="5995282" cy="152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4775" y="2636909"/>
            <a:ext cx="39592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2,5 млрд. молодых людей, родившихся между 1996 и 2016.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r>
              <a:rPr lang="ru-RU" sz="2000" dirty="0" smtClean="0"/>
              <a:t>На сегодня,  их состояние составляет </a:t>
            </a:r>
            <a:r>
              <a:rPr lang="en-US" sz="2000" dirty="0" smtClean="0"/>
              <a:t>$</a:t>
            </a:r>
            <a:r>
              <a:rPr lang="ru-RU" sz="2000" dirty="0" smtClean="0"/>
              <a:t>7 трлн.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r>
              <a:rPr lang="ru-RU" sz="2000" dirty="0" smtClean="0"/>
              <a:t>Самые большие рынки – США, Китай, Индия, Япония, Германия, Англия и Франция.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0375" y="2636911"/>
            <a:ext cx="39412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Они никогда не знали жизни без </a:t>
            </a:r>
            <a:r>
              <a:rPr lang="ru-RU" sz="2000" dirty="0" err="1" smtClean="0"/>
              <a:t>Google</a:t>
            </a:r>
            <a:r>
              <a:rPr lang="ru-RU" sz="2000" dirty="0" smtClean="0"/>
              <a:t>.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ru-RU" sz="2000" dirty="0" smtClean="0"/>
              <a:t>40</a:t>
            </a:r>
            <a:r>
              <a:rPr lang="ru-RU" sz="2000" dirty="0"/>
              <a:t>% предпочитают проводить время с друзьями виртуально, чем в реальной </a:t>
            </a:r>
            <a:r>
              <a:rPr lang="ru-RU" sz="2000" dirty="0" smtClean="0"/>
              <a:t>жизни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ru-RU" sz="2000" dirty="0"/>
              <a:t>Поколение Z проведет почти 6 лет своей жизни в социальных </a:t>
            </a:r>
            <a:r>
              <a:rPr lang="ru-RU" sz="2000" dirty="0" smtClean="0"/>
              <a:t>сетях.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000" dirty="0"/>
          </a:p>
        </p:txBody>
      </p:sp>
      <p:pic>
        <p:nvPicPr>
          <p:cNvPr id="11" name="Picture 8" descr="Клевер лист: скачать картинки, стоковые фото Клевер лист в хорошем качестве  | Depositpho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07" y="3691375"/>
            <a:ext cx="195832" cy="19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Клевер лист: скачать картинки, стоковые фото Клевер лист в хорошем качестве  | Depositpho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34" y="2780928"/>
            <a:ext cx="195832" cy="19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Клевер лист: скачать картинки, стоковые фото Клевер лист в хорошем качестве  | Depositpho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39" y="4852315"/>
            <a:ext cx="195832" cy="19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Клевер лист: скачать картинки, стоковые фото Клевер лист в хорошем качестве  | Depositpho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57" y="2780928"/>
            <a:ext cx="195832" cy="19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Клевер лист: скачать картинки, стоковые фото Клевер лист в хорошем качестве  | Depositpho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472" y="3691375"/>
            <a:ext cx="195832" cy="19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Клевер лист: скачать картинки, стоковые фото Клевер лист в хорошем качестве  | Depositpho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614" y="4581128"/>
            <a:ext cx="195832" cy="19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9045116" y="0"/>
            <a:ext cx="98884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27" y="0"/>
            <a:ext cx="1349073" cy="4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4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665" y="444475"/>
            <a:ext cx="427240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/>
              <a:t>9 </a:t>
            </a:r>
            <a:r>
              <a:rPr lang="ru-RU" dirty="0"/>
              <a:t>из 10 представителей поколения Z считают, что телефон уместен в ванной, а 36% </a:t>
            </a:r>
            <a:r>
              <a:rPr lang="ru-RU" dirty="0" smtClean="0"/>
              <a:t>считают уместным пользоваться им в религиозных местах.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/>
              <a:t> Молодые люди сегодня в </a:t>
            </a:r>
            <a:r>
              <a:rPr lang="ru-RU" dirty="0"/>
              <a:t>5 раз охотнее делятся своей одеждой и в 2 раза чаще делятся своей зубной щеткой, чем </a:t>
            </a:r>
            <a:r>
              <a:rPr lang="ru-RU" dirty="0" smtClean="0"/>
              <a:t>своим смартфоном, </a:t>
            </a:r>
            <a:r>
              <a:rPr lang="ru-RU" dirty="0"/>
              <a:t>со своими друзьями.</a:t>
            </a: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/>
              <a:t>Более </a:t>
            </a:r>
            <a:r>
              <a:rPr lang="ru-RU" dirty="0"/>
              <a:t>половины подростков признаются, </a:t>
            </a:r>
            <a:r>
              <a:rPr lang="ru-RU" dirty="0" smtClean="0"/>
              <a:t>что им комфортнее  сидеть в </a:t>
            </a:r>
            <a:r>
              <a:rPr lang="ru-RU" dirty="0"/>
              <a:t>тишине </a:t>
            </a:r>
            <a:r>
              <a:rPr lang="ru-RU" dirty="0" smtClean="0"/>
              <a:t>в своих </a:t>
            </a:r>
            <a:r>
              <a:rPr lang="ru-RU" dirty="0"/>
              <a:t>телефонах, </a:t>
            </a:r>
            <a:r>
              <a:rPr lang="ru-RU" dirty="0" smtClean="0"/>
              <a:t>чем проводить время со своими друзьями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err="1" smtClean="0"/>
              <a:t>Кликтивисты</a:t>
            </a:r>
            <a:r>
              <a:rPr lang="ru-RU" dirty="0"/>
              <a:t>: 72% представителей поколения Z считают, что они являются частью общественного движения,  даже если они участвуют только в социальных сетях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3975" y="453001"/>
            <a:ext cx="4195663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/>
              <a:t>58</a:t>
            </a:r>
            <a:r>
              <a:rPr lang="ru-RU" dirty="0"/>
              <a:t>% представителей поколения Z заявили, что не могут оставаться без доступа в Интернет более  4 х часов, прежде чем им станет неудобно.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Молодые </a:t>
            </a:r>
            <a:r>
              <a:rPr lang="ru-RU" dirty="0"/>
              <a:t>хирурги теряют способность зашивать пациентов, потому что проводят слишком много времени, проводя пальцем по экранам смартфонов</a:t>
            </a:r>
            <a:endParaRPr lang="ru-RU" dirty="0" smtClean="0"/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Поколение </a:t>
            </a:r>
            <a:r>
              <a:rPr lang="ru-RU" dirty="0"/>
              <a:t>Z </a:t>
            </a:r>
            <a:r>
              <a:rPr lang="ru-RU" dirty="0" smtClean="0"/>
              <a:t>– первое поколение, </a:t>
            </a:r>
            <a:r>
              <a:rPr lang="ru-RU" dirty="0"/>
              <a:t>в рационе большинства </a:t>
            </a:r>
            <a:r>
              <a:rPr lang="uk-UA" dirty="0" err="1" smtClean="0"/>
              <a:t>которого</a:t>
            </a:r>
            <a:r>
              <a:rPr lang="uk-UA" dirty="0" smtClean="0"/>
              <a:t> </a:t>
            </a:r>
            <a:r>
              <a:rPr lang="ru-RU" dirty="0" smtClean="0"/>
              <a:t>есть </a:t>
            </a:r>
            <a:r>
              <a:rPr lang="ru-RU" dirty="0"/>
              <a:t>ограничения на </a:t>
            </a:r>
            <a:r>
              <a:rPr lang="ru-RU" dirty="0" smtClean="0"/>
              <a:t>мясо</a:t>
            </a:r>
            <a:r>
              <a:rPr lang="ru-RU" dirty="0"/>
              <a:t> </a:t>
            </a:r>
            <a:r>
              <a:rPr lang="ru-RU" dirty="0" smtClean="0"/>
              <a:t>и алкоголь.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/>
              <a:t>Поколение Z имеет меньшую продолжительность концентрации </a:t>
            </a:r>
            <a:r>
              <a:rPr lang="ru-RU" sz="2000" b="1" dirty="0" smtClean="0"/>
              <a:t>внимания </a:t>
            </a:r>
            <a:r>
              <a:rPr lang="ru-RU" sz="2000" b="1" dirty="0"/>
              <a:t>чем золотые </a:t>
            </a:r>
            <a:r>
              <a:rPr lang="ru-RU" sz="2000" b="1" dirty="0" smtClean="0"/>
              <a:t>рыбки - </a:t>
            </a:r>
            <a:r>
              <a:rPr lang="ru-RU" sz="2000" b="1" dirty="0"/>
              <a:t>8 секунд.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00" y="0"/>
            <a:ext cx="464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НЕ УЗНАЛИ</a:t>
            </a:r>
            <a:r>
              <a:rPr lang="en-US" sz="2400" b="1" u="sng" dirty="0" smtClean="0"/>
              <a:t>?</a:t>
            </a:r>
            <a:r>
              <a:rPr lang="ru-RU" sz="2400" b="1" u="sng" dirty="0" smtClean="0"/>
              <a:t> ТОГДА ЕЩЕ ФАКТЫ!</a:t>
            </a:r>
            <a:r>
              <a:rPr lang="en-US" sz="2400" b="1" u="sng" dirty="0" smtClean="0"/>
              <a:t> </a:t>
            </a:r>
            <a:endParaRPr lang="ru-RU" sz="2400" b="1" u="sng" dirty="0"/>
          </a:p>
        </p:txBody>
      </p:sp>
      <p:pic>
        <p:nvPicPr>
          <p:cNvPr id="9" name="Picture 8" descr="Клевер лист: скачать картинки, стоковые фото Клевер лист в хорошем качестве  | Depositph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7" y="502103"/>
            <a:ext cx="262601" cy="2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9045116" y="0"/>
            <a:ext cx="98884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27" y="0"/>
            <a:ext cx="1349073" cy="4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Клевер лист: скачать картинки, стоковые фото Клевер лист в хорошем качестве  | Depositph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" y="2158287"/>
            <a:ext cx="262601" cy="2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Клевер лист: скачать картинки, стоковые фото Клевер лист в хорошем качестве  | Depositph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" y="3742463"/>
            <a:ext cx="262601" cy="2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Клевер лист: скачать картинки, стоковые фото Клевер лист в хорошем качестве  | Depositph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" y="5398647"/>
            <a:ext cx="262601" cy="2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Клевер лист: скачать картинки, стоковые фото Клевер лист в хорошем качестве  | Depositph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152" y="502103"/>
            <a:ext cx="262601" cy="2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Клевер лист: скачать картинки, стоковые фото Клевер лист в хорошем качестве  | Depositph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090" y="2158286"/>
            <a:ext cx="262601" cy="2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Клевер лист: скачать картинки, стоковые фото Клевер лист в хорошем качестве  | Depositph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089" y="3748678"/>
            <a:ext cx="262601" cy="2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Клевер лист: скачать картинки, стоковые фото Клевер лист в хорошем качестве  | Depositph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151" y="4869160"/>
            <a:ext cx="262601" cy="2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0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438"/>
            <a:ext cx="8316416" cy="599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5949280"/>
            <a:ext cx="324036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UKRAINE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– 17%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045116" y="0"/>
            <a:ext cx="98884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27" y="0"/>
            <a:ext cx="1349073" cy="4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00" y="0"/>
            <a:ext cx="464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ГЕОГРАФИЯ</a:t>
            </a: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val="41090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5652" y="150053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. </a:t>
            </a:r>
          </a:p>
          <a:p>
            <a:endParaRPr lang="ru-RU" sz="1200" dirty="0"/>
          </a:p>
          <a:p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04486" y="1052736"/>
            <a:ext cx="6334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/>
              <a:t>Gen</a:t>
            </a:r>
            <a:r>
              <a:rPr lang="ru-RU" sz="3600" b="1" dirty="0" smtClean="0"/>
              <a:t> Z - это поколение онлайн! </a:t>
            </a:r>
            <a:endParaRPr lang="en-US" sz="3600" b="1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162471" y="2469088"/>
            <a:ext cx="3898550" cy="39395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Технологии: </a:t>
            </a:r>
            <a:r>
              <a:rPr lang="ru-RU" sz="1600" dirty="0"/>
              <a:t>от радикальной честности </a:t>
            </a:r>
            <a:r>
              <a:rPr lang="ru-RU" sz="1600" u="sng" dirty="0" err="1" smtClean="0"/>
              <a:t>Миллениало</a:t>
            </a:r>
            <a:r>
              <a:rPr lang="ru-RU" sz="1600" dirty="0" err="1" smtClean="0"/>
              <a:t>в</a:t>
            </a:r>
            <a:r>
              <a:rPr lang="ru-RU" sz="1600" dirty="0" smtClean="0"/>
              <a:t> </a:t>
            </a:r>
            <a:r>
              <a:rPr lang="ru-RU" sz="1600" dirty="0"/>
              <a:t>к осторожному воспитанию </a:t>
            </a:r>
            <a:r>
              <a:rPr lang="ru-RU" sz="1600" u="sng" dirty="0"/>
              <a:t>поколения Z</a:t>
            </a:r>
            <a:endParaRPr lang="ru-RU" sz="1600" u="sng" dirty="0" smtClean="0"/>
          </a:p>
          <a:p>
            <a:endParaRPr lang="ru-RU" sz="2000" dirty="0" smtClean="0"/>
          </a:p>
          <a:p>
            <a:r>
              <a:rPr lang="ru-RU" sz="2000" dirty="0" smtClean="0"/>
              <a:t>Поколение </a:t>
            </a:r>
            <a:r>
              <a:rPr lang="ru-RU" sz="2000" dirty="0"/>
              <a:t>Z зависит от технологий и является цифровым </a:t>
            </a:r>
            <a:r>
              <a:rPr lang="ru-RU" sz="2000" dirty="0" smtClean="0"/>
              <a:t>аборигеном, однако</a:t>
            </a:r>
            <a:r>
              <a:rPr lang="ru-RU" sz="2000" dirty="0"/>
              <a:t>, в отличие от </a:t>
            </a:r>
            <a:r>
              <a:rPr lang="ru-RU" sz="2000" dirty="0" err="1"/>
              <a:t>миллениалов</a:t>
            </a:r>
            <a:r>
              <a:rPr lang="ru-RU" sz="2000" dirty="0"/>
              <a:t>, которые готовы делиться всем, это не означает, что поколение Z </a:t>
            </a:r>
            <a:r>
              <a:rPr lang="ru-RU" sz="2000" dirty="0" smtClean="0"/>
              <a:t>также открыто </a:t>
            </a:r>
            <a:r>
              <a:rPr lang="ru-RU" sz="2000" dirty="0"/>
              <a:t>для всего, что связано с </a:t>
            </a:r>
            <a:r>
              <a:rPr lang="ru-RU" sz="2000" dirty="0" smtClean="0"/>
              <a:t>технологиями! </a:t>
            </a:r>
          </a:p>
          <a:p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430108" y="2469088"/>
            <a:ext cx="4464496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50</a:t>
            </a:r>
            <a:r>
              <a:rPr lang="ru-RU" sz="2800" b="1" i="1" dirty="0"/>
              <a:t>% </a:t>
            </a:r>
            <a:endParaRPr lang="ru-RU" sz="2800" b="1" i="1" dirty="0" smtClean="0"/>
          </a:p>
          <a:p>
            <a:pPr algn="ctr"/>
            <a:r>
              <a:rPr lang="ru-RU" sz="1400" i="1" dirty="0" smtClean="0"/>
              <a:t>из </a:t>
            </a:r>
            <a:r>
              <a:rPr lang="ru-RU" sz="1400" i="1" dirty="0"/>
              <a:t>них находятся в сети </a:t>
            </a:r>
            <a:r>
              <a:rPr lang="en-US" sz="1400" i="1" dirty="0"/>
              <a:t> </a:t>
            </a:r>
            <a:r>
              <a:rPr lang="ru-RU" sz="1400" i="1" u="sng" dirty="0" smtClean="0"/>
              <a:t>«</a:t>
            </a:r>
            <a:r>
              <a:rPr lang="ru-RU" sz="1400" i="1" u="sng" dirty="0"/>
              <a:t>почти постоянно», </a:t>
            </a:r>
            <a:endParaRPr lang="ru-RU" sz="1400" i="1" u="sng" dirty="0" smtClean="0"/>
          </a:p>
          <a:p>
            <a:pPr algn="ctr"/>
            <a:r>
              <a:rPr lang="ru-RU" sz="3200" b="1" i="1" dirty="0" smtClean="0"/>
              <a:t>25</a:t>
            </a:r>
            <a:r>
              <a:rPr lang="ru-RU" sz="3200" b="1" i="1" dirty="0"/>
              <a:t>% </a:t>
            </a:r>
            <a:endParaRPr lang="ru-RU" sz="3200" b="1" i="1" dirty="0" smtClean="0"/>
          </a:p>
          <a:p>
            <a:pPr algn="ctr"/>
            <a:r>
              <a:rPr lang="ru-RU" sz="1400" i="1" dirty="0" smtClean="0"/>
              <a:t>из </a:t>
            </a:r>
            <a:r>
              <a:rPr lang="ru-RU" sz="1400" i="1" dirty="0"/>
              <a:t>них проводят </a:t>
            </a:r>
            <a:r>
              <a:rPr lang="en-US" sz="1400" b="1" i="1" dirty="0"/>
              <a:t>&gt;</a:t>
            </a:r>
            <a:r>
              <a:rPr lang="ru-RU" sz="1400" b="1" i="1" dirty="0"/>
              <a:t>10 </a:t>
            </a:r>
            <a:r>
              <a:rPr lang="ru-RU" sz="1400" i="1" dirty="0"/>
              <a:t>часов в день в своих телефонах.</a:t>
            </a:r>
          </a:p>
        </p:txBody>
      </p:sp>
      <p:pic>
        <p:nvPicPr>
          <p:cNvPr id="2050" name="Picture 2" descr="Поколение Z одинаково любит онлайн- и офлайн-магазины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456" y="4118321"/>
            <a:ext cx="4448687" cy="232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USB Socket With A Multitude Of Colored Wires Forming A Brain Stock Vector -  Illustration of artificial, intelligence: 12440609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" t="-7083" r="424" b="16116"/>
          <a:stretch/>
        </p:blipFill>
        <p:spPr bwMode="auto">
          <a:xfrm>
            <a:off x="8802" y="189879"/>
            <a:ext cx="2247801" cy="218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9045116" y="0"/>
            <a:ext cx="98884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27" y="0"/>
            <a:ext cx="1349073" cy="4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0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thumb.tildacdn.com/tild3339-3464-4239-b838-373438376665/-/resize/199x/-/format/webp/Eri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5652" y="150053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. </a:t>
            </a:r>
          </a:p>
          <a:p>
            <a:endParaRPr lang="ru-RU" sz="1200" dirty="0"/>
          </a:p>
          <a:p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465138"/>
            <a:ext cx="3528392" cy="22467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Big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Tech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Platforms</a:t>
            </a:r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endParaRPr lang="ru-RU" sz="1600" dirty="0" smtClean="0"/>
          </a:p>
          <a:p>
            <a:pPr algn="ctr"/>
            <a:r>
              <a:rPr lang="ru-RU" sz="2800" b="1" dirty="0" smtClean="0"/>
              <a:t>40</a:t>
            </a:r>
            <a:r>
              <a:rPr lang="ru-RU" sz="2800" b="1" dirty="0"/>
              <a:t>% </a:t>
            </a:r>
            <a:r>
              <a:rPr lang="ru-RU" sz="1600" dirty="0"/>
              <a:t>представителей поколения Z предпочитают общаться с друзьями онлайн, а не лично. </a:t>
            </a:r>
            <a:endParaRPr lang="ru-RU" sz="1600" dirty="0" smtClean="0"/>
          </a:p>
          <a:p>
            <a:pPr algn="ctr"/>
            <a:endParaRPr lang="ru-RU" sz="1600" dirty="0" smtClean="0"/>
          </a:p>
        </p:txBody>
      </p:sp>
      <p:pic>
        <p:nvPicPr>
          <p:cNvPr id="8196" name="Picture 4" descr="Почему киберспорт стал таким востребованным? Объясняем популярность  индустри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16" y="2808146"/>
            <a:ext cx="9505056" cy="414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152" y="85881"/>
            <a:ext cx="42745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Поколение Z смотрит больше </a:t>
            </a:r>
            <a:r>
              <a:rPr lang="ru-RU" sz="2000" b="1" dirty="0" err="1"/>
              <a:t>киберспорта</a:t>
            </a:r>
            <a:r>
              <a:rPr lang="ru-RU" sz="1600" dirty="0"/>
              <a:t>, чем традиционные виды </a:t>
            </a:r>
            <a:r>
              <a:rPr lang="ru-RU" sz="1600" dirty="0" smtClean="0"/>
              <a:t>спорта</a:t>
            </a:r>
            <a:r>
              <a:rPr lang="ru-RU" sz="1600" dirty="0"/>
              <a:t>.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Только </a:t>
            </a:r>
            <a:r>
              <a:rPr lang="ru-RU" sz="2800" b="1" dirty="0"/>
              <a:t>26% </a:t>
            </a:r>
            <a:r>
              <a:rPr lang="ru-RU" sz="1600" dirty="0"/>
              <a:t>людей младше 18 </a:t>
            </a:r>
            <a:r>
              <a:rPr lang="ru-RU" sz="1600" dirty="0" smtClean="0"/>
              <a:t>смотрят телевизор</a:t>
            </a:r>
            <a:r>
              <a:rPr lang="ru-RU" sz="1600" dirty="0"/>
              <a:t> </a:t>
            </a:r>
            <a:r>
              <a:rPr lang="ru-RU" sz="1600" dirty="0" smtClean="0"/>
              <a:t>против </a:t>
            </a:r>
            <a:r>
              <a:rPr lang="ru-RU" sz="1600" dirty="0"/>
              <a:t>45% </a:t>
            </a:r>
            <a:r>
              <a:rPr lang="ru-RU" sz="1600" dirty="0" err="1"/>
              <a:t>миллениалов</a:t>
            </a:r>
            <a:r>
              <a:rPr lang="ru-RU" sz="1600" dirty="0"/>
              <a:t>. </a:t>
            </a:r>
          </a:p>
          <a:p>
            <a:endParaRPr lang="ru-RU" sz="1600" dirty="0"/>
          </a:p>
          <a:p>
            <a:r>
              <a:rPr lang="ru-RU" sz="1600" dirty="0" smtClean="0"/>
              <a:t>Что будет </a:t>
            </a:r>
            <a:r>
              <a:rPr lang="ru-RU" sz="1600" dirty="0"/>
              <a:t>способствовать более быстрому </a:t>
            </a:r>
            <a:r>
              <a:rPr lang="ru-RU" sz="1600" dirty="0" smtClean="0"/>
              <a:t>переходу к потреблению </a:t>
            </a:r>
            <a:r>
              <a:rPr lang="ru-RU" sz="1600" dirty="0"/>
              <a:t>потокового видео и </a:t>
            </a:r>
            <a:r>
              <a:rPr lang="ru-RU" sz="1600" dirty="0" smtClean="0"/>
              <a:t>музыки</a:t>
            </a:r>
            <a:r>
              <a:rPr lang="ru-RU" sz="1600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02019"/>
            <a:ext cx="955874" cy="37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Facebook - Log In or Sign U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Facebook - Log In or Sign U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Facebook - Log In or Sign U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6" name="Picture 10" descr="Facebook - New Mexico Orthopaedic Associates, P.C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3" b="18814"/>
          <a:stretch/>
        </p:blipFill>
        <p:spPr bwMode="auto">
          <a:xfrm>
            <a:off x="6158746" y="988440"/>
            <a:ext cx="1218996" cy="37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WeChat Banned: 6 Alternatives for Amazon Sellers | Viral Launc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988440"/>
            <a:ext cx="907206" cy="39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9045116" y="0"/>
            <a:ext cx="98884" cy="685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27" y="0"/>
            <a:ext cx="1349073" cy="4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4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1148</Words>
  <Application>Microsoft Office PowerPoint</Application>
  <PresentationFormat>Экран (4:3)</PresentationFormat>
  <Paragraphs>182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107</cp:revision>
  <dcterms:created xsi:type="dcterms:W3CDTF">2021-05-06T13:53:35Z</dcterms:created>
  <dcterms:modified xsi:type="dcterms:W3CDTF">2021-07-03T12:52:59Z</dcterms:modified>
</cp:coreProperties>
</file>